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575" r:id="rId3"/>
    <p:sldId id="920" r:id="rId5"/>
    <p:sldId id="921" r:id="rId6"/>
    <p:sldId id="922" r:id="rId7"/>
    <p:sldId id="923" r:id="rId8"/>
    <p:sldId id="1286" r:id="rId9"/>
    <p:sldId id="885" r:id="rId10"/>
    <p:sldId id="894" r:id="rId11"/>
    <p:sldId id="889" r:id="rId12"/>
    <p:sldId id="895" r:id="rId13"/>
    <p:sldId id="890" r:id="rId14"/>
    <p:sldId id="891" r:id="rId15"/>
    <p:sldId id="892" r:id="rId16"/>
    <p:sldId id="893" r:id="rId17"/>
    <p:sldId id="1287" r:id="rId18"/>
    <p:sldId id="908" r:id="rId19"/>
    <p:sldId id="911" r:id="rId20"/>
    <p:sldId id="909" r:id="rId21"/>
    <p:sldId id="910" r:id="rId22"/>
    <p:sldId id="912" r:id="rId23"/>
    <p:sldId id="905" r:id="rId24"/>
    <p:sldId id="906" r:id="rId25"/>
    <p:sldId id="907" r:id="rId26"/>
    <p:sldId id="899" r:id="rId27"/>
    <p:sldId id="900" r:id="rId28"/>
    <p:sldId id="901" r:id="rId29"/>
    <p:sldId id="913" r:id="rId30"/>
    <p:sldId id="1105" r:id="rId31"/>
    <p:sldId id="1279" r:id="rId32"/>
    <p:sldId id="1277" r:id="rId33"/>
    <p:sldId id="1276" r:id="rId34"/>
    <p:sldId id="1278" r:id="rId35"/>
  </p:sldIdLst>
  <p:sldSz cx="12192000" cy="6858000"/>
  <p:notesSz cx="7010400" cy="92964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Cubias" initials="LC" lastIdx="0" clrIdx="0"/>
  <p:cmAuthor id="2" name="Jim Wang" initials="JW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B1DF"/>
    <a:srgbClr val="C21C22"/>
    <a:srgbClr val="00AFD7"/>
    <a:srgbClr val="E16C81"/>
    <a:srgbClr val="6E1014"/>
    <a:srgbClr val="C0181F"/>
    <a:srgbClr val="96D32E"/>
    <a:srgbClr val="D48311"/>
    <a:srgbClr val="5D5B55"/>
    <a:srgbClr val="F4B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87432" autoAdjust="0"/>
  </p:normalViewPr>
  <p:slideViewPr>
    <p:cSldViewPr snapToGrid="0" snapToObjects="1" showGuides="1">
      <p:cViewPr varScale="1">
        <p:scale>
          <a:sx n="86" d="100"/>
          <a:sy n="86" d="100"/>
        </p:scale>
        <p:origin x="557" y="67"/>
      </p:cViewPr>
      <p:guideLst>
        <p:guide orient="horz" pos="2160"/>
        <p:guide pos="3813"/>
      </p:guideLst>
    </p:cSldViewPr>
  </p:slideViewPr>
  <p:outlineViewPr>
    <p:cViewPr>
      <p:scale>
        <a:sx n="33" d="100"/>
        <a:sy n="33" d="100"/>
      </p:scale>
      <p:origin x="0" y="-18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9" d="100"/>
        <a:sy n="99" d="100"/>
      </p:scale>
      <p:origin x="0" y="-2640"/>
    </p:cViewPr>
  </p:sorterViewPr>
  <p:notesViewPr>
    <p:cSldViewPr snapToGrid="0" snapToObjects="1">
      <p:cViewPr varScale="1">
        <p:scale>
          <a:sx n="51" d="100"/>
          <a:sy n="51" d="100"/>
        </p:scale>
        <p:origin x="266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30.xml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emf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emf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emf"/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emf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emf"/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725791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65104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293634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479306" y="4733983"/>
            <a:ext cx="3233386" cy="1478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4000"/>
          </a:blip>
          <a:srcRect b="3800"/>
          <a:stretch>
            <a:fillRect/>
          </a:stretch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"/>
          </a:blip>
          <a:srcRect b="3800"/>
          <a:stretch>
            <a:fillRect/>
          </a:stretch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panose="02040502050405020303" charset="0"/>
                <a:cs typeface="Georgia" panose="02040502050405020303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panose="02040502050405020303" charset="0"/>
                <a:cs typeface="Georgia" panose="02040502050405020303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803494"/>
            <a:ext cx="6615596" cy="128079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Q&amp;A instruction text here.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35737" y="1608882"/>
            <a:ext cx="3054529" cy="29746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b="3981"/>
          <a:stretch>
            <a:fillRect/>
          </a:stretch>
        </p:blipFill>
        <p:spPr>
          <a:xfrm>
            <a:off x="459847" y="153325"/>
            <a:ext cx="6946330" cy="6704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print"/>
          <a:srcRect l="4138" t="2222" r="4735" b="10531"/>
          <a:stretch>
            <a:fillRect/>
          </a:stretch>
        </p:blipFill>
        <p:spPr>
          <a:xfrm>
            <a:off x="3984625" y="3124200"/>
            <a:ext cx="1136650" cy="114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lain-Red"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24000">
              <a:schemeClr val="tx1">
                <a:lumMod val="50000"/>
                <a:lumOff val="50000"/>
              </a:schemeClr>
            </a:gs>
            <a:gs pos="87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</a:blip>
          <a:srcRect l="3046" t="22123"/>
          <a:stretch>
            <a:fillRect/>
          </a:stretch>
        </p:blipFill>
        <p:spPr>
          <a:xfrm>
            <a:off x="0" y="-1"/>
            <a:ext cx="9812216" cy="686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16245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2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20762" y="393957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55007" y="4533371"/>
            <a:ext cx="3252031" cy="148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Plain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064980"/>
            <a:ext cx="10151166" cy="492883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0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124281" y="3939571"/>
            <a:ext cx="4046956" cy="309562"/>
          </a:xfrm>
        </p:spPr>
        <p:txBody>
          <a:bodyPr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06919" y="4899927"/>
            <a:ext cx="3368968" cy="1540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296587"/>
            <a:ext cx="10151166" cy="526774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919" y="4899927"/>
            <a:ext cx="3346884" cy="154063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104185" y="4899927"/>
            <a:ext cx="4067398" cy="309563"/>
          </a:xfrm>
        </p:spPr>
        <p:txBody>
          <a:bodyPr>
            <a:noAutofit/>
          </a:bodyPr>
          <a:lstStyle>
            <a:lvl1pPr marL="0" indent="0" algn="r">
              <a:buNone/>
              <a:defRPr sz="18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add date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326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Q-Mktg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alphaModFix amt="27000"/>
          </a:blip>
          <a:stretch>
            <a:fillRect/>
          </a:stretch>
        </p:blipFill>
        <p:spPr>
          <a:xfrm>
            <a:off x="6010166" y="6506324"/>
            <a:ext cx="450602" cy="305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-Q-Mktg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8" name="Chord 7"/>
          <p:cNvSpPr/>
          <p:nvPr userDrawn="1"/>
        </p:nvSpPr>
        <p:spPr>
          <a:xfrm rot="7615670">
            <a:off x="399156" y="6354443"/>
            <a:ext cx="623865" cy="623865"/>
          </a:xfrm>
          <a:prstGeom prst="chord">
            <a:avLst>
              <a:gd name="adj1" fmla="val 874092"/>
              <a:gd name="adj2" fmla="val 16200000"/>
            </a:avLst>
          </a:prstGeom>
          <a:solidFill>
            <a:srgbClr val="C2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alphaModFix amt="27000"/>
          </a:blip>
          <a:stretch>
            <a:fillRect/>
          </a:stretch>
        </p:blipFill>
        <p:spPr>
          <a:xfrm>
            <a:off x="479910" y="6503986"/>
            <a:ext cx="450602" cy="305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9" y="6440632"/>
            <a:ext cx="12192018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4000"/>
          </a:blip>
          <a:srcRect b="3800"/>
          <a:stretch>
            <a:fillRect/>
          </a:stretch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" y="6440632"/>
            <a:ext cx="12191989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-Q-Pilla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" y="6440632"/>
            <a:ext cx="12191989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</a:fld>
            <a:endParaRPr lang="en-US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5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7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8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9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0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3.xml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5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6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7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8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.xml"/><Relationship Id="rId3" Type="http://schemas.openxmlformats.org/officeDocument/2006/relationships/image" Target="../media/image18.png"/><Relationship Id="rId2" Type="http://schemas.openxmlformats.org/officeDocument/2006/relationships/hyperlink" Target="https://ebookcentral.proquest.com/lib/njitcn" TargetMode="External"/><Relationship Id="rId1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hyperlink" Target="mailto:tsupport@proquest.com" TargetMode="External"/><Relationship Id="rId3" Type="http://schemas.openxmlformats.org/officeDocument/2006/relationships/hyperlink" Target="http://support.proquest.com/" TargetMode="External"/><Relationship Id="rId2" Type="http://schemas.openxmlformats.org/officeDocument/2006/relationships/hyperlink" Target="https://internationalnews.proquest.com/blog/category/apac-cn/" TargetMode="External"/><Relationship Id="rId1" Type="http://schemas.openxmlformats.org/officeDocument/2006/relationships/hyperlink" Target="http://www.proquest.com/go/webinars" TargetMode="Externa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.xml"/><Relationship Id="rId2" Type="http://schemas.openxmlformats.org/officeDocument/2006/relationships/image" Target="../media/image20.png"/><Relationship Id="rId1" Type="http://schemas.openxmlformats.org/officeDocument/2006/relationships/hyperlink" Target="https://search.proquest.com/ebookcentral?accountid=2824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0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4761" y="719091"/>
            <a:ext cx="7048870" cy="186431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Ebook Central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学术电子书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760386" y="6192441"/>
            <a:ext cx="4046956" cy="309562"/>
          </a:xfrm>
        </p:spPr>
        <p:txBody>
          <a:bodyPr/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7512"/>
            <a:ext cx="12192000" cy="5751043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91075" y="2202539"/>
            <a:ext cx="4272700" cy="1366284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浏览主题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3523"/>
            <a:ext cx="12192000" cy="571041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93581" y="3429000"/>
            <a:ext cx="2686028" cy="356616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按主题查看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1977"/>
            <a:ext cx="12192000" cy="580836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66716" y="2130552"/>
            <a:ext cx="3572995" cy="1362456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0701" y="5786574"/>
            <a:ext cx="3109700" cy="577650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717" y="3794760"/>
            <a:ext cx="5511524" cy="2569464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书中检索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49" y="652563"/>
            <a:ext cx="12019302" cy="57573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211" y="2216684"/>
            <a:ext cx="24771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ecosystem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检中结果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1285"/>
            <a:ext cx="12192000" cy="5665507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2698" y="944258"/>
            <a:ext cx="2563661" cy="5328526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48121" y="5093083"/>
            <a:ext cx="2387704" cy="424543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6418"/>
            <a:ext cx="12190268" cy="1292662"/>
          </a:xfrm>
        </p:spPr>
        <p:txBody>
          <a:bodyPr/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Ebook Central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电子书利用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电子书页面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7838"/>
            <a:ext cx="12192000" cy="5763491"/>
          </a:xfrm>
          <a:prstGeom prst="rect">
            <a:avLst/>
          </a:prstGeom>
        </p:spPr>
      </p:pic>
      <p:sp>
        <p:nvSpPr>
          <p:cNvPr id="12" name="Rounded Rectangle 6"/>
          <p:cNvSpPr/>
          <p:nvPr/>
        </p:nvSpPr>
        <p:spPr>
          <a:xfrm>
            <a:off x="2791849" y="3529582"/>
            <a:ext cx="5989551" cy="2090797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050" dirty="0">
              <a:latin typeface="Roboto Regular"/>
              <a:cs typeface="Roboto Regular"/>
            </a:endParaRPr>
          </a:p>
        </p:txBody>
      </p:sp>
      <p:sp>
        <p:nvSpPr>
          <p:cNvPr id="13" name="Rounded Rectangle 8"/>
          <p:cNvSpPr/>
          <p:nvPr/>
        </p:nvSpPr>
        <p:spPr>
          <a:xfrm>
            <a:off x="8812074" y="2906198"/>
            <a:ext cx="3125553" cy="3474720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050" dirty="0">
              <a:latin typeface="Roboto Regular"/>
              <a:cs typeface="Roboto Regular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592230" y="5661507"/>
            <a:ext cx="2033722" cy="548655"/>
          </a:xfrm>
          <a:prstGeom prst="rect">
            <a:avLst/>
          </a:prstGeom>
          <a:solidFill>
            <a:srgbClr val="C00000"/>
          </a:solidFill>
          <a:ln w="9525" algn="ctr">
            <a:noFill/>
            <a:rou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权限说明等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357989" y="2311623"/>
            <a:ext cx="2033722" cy="548655"/>
          </a:xfrm>
          <a:prstGeom prst="rect">
            <a:avLst/>
          </a:prstGeom>
          <a:solidFill>
            <a:srgbClr val="C00000"/>
          </a:solidFill>
          <a:ln w="9525" algn="ctr">
            <a:noFill/>
            <a:rou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书目信息等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075244" y="4643558"/>
            <a:ext cx="1716605" cy="680720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050" dirty="0">
              <a:latin typeface="Roboto Regular"/>
              <a:cs typeface="Roboto Regular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保存成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PDF(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节）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022" y="612648"/>
            <a:ext cx="10368162" cy="5824728"/>
          </a:xfrm>
          <a:prstGeom prst="rect">
            <a:avLst/>
          </a:prstGeom>
        </p:spPr>
      </p:pic>
      <p:sp>
        <p:nvSpPr>
          <p:cNvPr id="4" name="Rounded Rectangle 6"/>
          <p:cNvSpPr/>
          <p:nvPr/>
        </p:nvSpPr>
        <p:spPr>
          <a:xfrm>
            <a:off x="6364224" y="4154553"/>
            <a:ext cx="1014984" cy="2282823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050" dirty="0">
              <a:latin typeface="Roboto Regular"/>
              <a:cs typeface="Roboto Regular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79208" y="4154553"/>
            <a:ext cx="2033722" cy="548655"/>
          </a:xfrm>
          <a:prstGeom prst="rect">
            <a:avLst/>
          </a:prstGeom>
          <a:solidFill>
            <a:srgbClr val="C00000"/>
          </a:solidFill>
          <a:ln w="9525" algn="ctr">
            <a:noFill/>
            <a:rou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按节保存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保存成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7363"/>
            <a:ext cx="12192000" cy="5750869"/>
          </a:xfrm>
          <a:prstGeom prst="rect">
            <a:avLst/>
          </a:prstGeom>
        </p:spPr>
      </p:pic>
      <p:sp>
        <p:nvSpPr>
          <p:cNvPr id="11" name="Down Arrow 6"/>
          <p:cNvSpPr>
            <a:spLocks noChangeArrowheads="1"/>
          </p:cNvSpPr>
          <p:nvPr/>
        </p:nvSpPr>
        <p:spPr bwMode="auto">
          <a:xfrm flipV="1">
            <a:off x="6841892" y="1465592"/>
            <a:ext cx="257175" cy="242888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Down Arrow 6"/>
          <p:cNvSpPr>
            <a:spLocks noChangeArrowheads="1"/>
          </p:cNvSpPr>
          <p:nvPr/>
        </p:nvSpPr>
        <p:spPr bwMode="auto">
          <a:xfrm flipV="1">
            <a:off x="7506356" y="1465592"/>
            <a:ext cx="257175" cy="242888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1785497"/>
            <a:ext cx="3028950" cy="1255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标注（颜色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文字）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5404"/>
            <a:ext cx="12192000" cy="5744540"/>
          </a:xfrm>
          <a:prstGeom prst="rect">
            <a:avLst/>
          </a:prstGeom>
        </p:spPr>
      </p:pic>
      <p:sp>
        <p:nvSpPr>
          <p:cNvPr id="4" name="Rounded Rectangle 15"/>
          <p:cNvSpPr/>
          <p:nvPr/>
        </p:nvSpPr>
        <p:spPr>
          <a:xfrm>
            <a:off x="6813804" y="3607341"/>
            <a:ext cx="1434084" cy="466724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47888" y="3014454"/>
            <a:ext cx="2939256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标注颜色、文字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6" name="Rounded Rectangle 22"/>
          <p:cNvSpPr/>
          <p:nvPr/>
        </p:nvSpPr>
        <p:spPr>
          <a:xfrm>
            <a:off x="0" y="2329331"/>
            <a:ext cx="410766" cy="448072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0294" y="2248238"/>
            <a:ext cx="2653976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查看标注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8" name="Rounded Rectangle 22"/>
          <p:cNvSpPr/>
          <p:nvPr/>
        </p:nvSpPr>
        <p:spPr>
          <a:xfrm>
            <a:off x="410766" y="2777402"/>
            <a:ext cx="2817066" cy="2324949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6418"/>
            <a:ext cx="12190268" cy="1292662"/>
          </a:xfrm>
        </p:spPr>
        <p:txBody>
          <a:bodyPr/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Ebook Central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数据库登录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使用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3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：内容复制（引用）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8746"/>
            <a:ext cx="12192000" cy="5649758"/>
          </a:xfrm>
          <a:prstGeom prst="rect">
            <a:avLst/>
          </a:prstGeom>
        </p:spPr>
      </p:pic>
      <p:sp>
        <p:nvSpPr>
          <p:cNvPr id="7" name="Rounded Rectangle 15"/>
          <p:cNvSpPr/>
          <p:nvPr/>
        </p:nvSpPr>
        <p:spPr>
          <a:xfrm>
            <a:off x="4043172" y="1714533"/>
            <a:ext cx="547116" cy="466724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Down Arrow 6"/>
          <p:cNvSpPr>
            <a:spLocks noChangeArrowheads="1"/>
          </p:cNvSpPr>
          <p:nvPr/>
        </p:nvSpPr>
        <p:spPr bwMode="auto">
          <a:xfrm flipV="1">
            <a:off x="7171076" y="1344148"/>
            <a:ext cx="257175" cy="242888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77" y="2464031"/>
            <a:ext cx="5945398" cy="581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676" y="3057044"/>
            <a:ext cx="5945399" cy="3261459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98374" y="5002755"/>
            <a:ext cx="322987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同时生成引文信息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使用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4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：完全下载（整本借阅）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698" y="882314"/>
            <a:ext cx="4949718" cy="4410075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</p:pic>
      <p:sp>
        <p:nvSpPr>
          <p:cNvPr id="8" name="Rounded Rectangle 6"/>
          <p:cNvSpPr/>
          <p:nvPr/>
        </p:nvSpPr>
        <p:spPr>
          <a:xfrm>
            <a:off x="172699" y="4611669"/>
            <a:ext cx="1451916" cy="680720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050" dirty="0">
              <a:latin typeface="Roboto Regular"/>
              <a:cs typeface="Roboto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287" y="882313"/>
            <a:ext cx="6916713" cy="4410075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Rounded Rectangle 6"/>
          <p:cNvSpPr/>
          <p:nvPr/>
        </p:nvSpPr>
        <p:spPr>
          <a:xfrm>
            <a:off x="5287211" y="1312903"/>
            <a:ext cx="743773" cy="680720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050" dirty="0">
              <a:latin typeface="Roboto Regular"/>
              <a:cs typeface="Roboto Regula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698" y="5541417"/>
            <a:ext cx="1048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注： 实现整本借阅，需先登录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Ebook Central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个人帐户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整本借阅 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- 1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156" y="776179"/>
            <a:ext cx="9788048" cy="5429312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13841" y="4593276"/>
            <a:ext cx="473182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支持移动设备和电脑借阅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整本借阅 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- 2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699" y="776179"/>
            <a:ext cx="7240156" cy="55245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81993" y="1436777"/>
            <a:ext cx="4737308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计算机借阅需安装</a:t>
            </a:r>
            <a:r>
              <a:rPr lang="en-US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Adobe Digital Editions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（移动设备需下载</a:t>
            </a:r>
            <a:r>
              <a:rPr lang="en-US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Adobe Digital Editions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可选项：申请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Adobe ID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，用来授权</a:t>
            </a:r>
            <a:r>
              <a:rPr lang="en-US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Adobe Digital Editions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，可以实现多台机器上借阅的电子书共享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5" name="Rounded Rectangle 15"/>
          <p:cNvSpPr/>
          <p:nvPr/>
        </p:nvSpPr>
        <p:spPr>
          <a:xfrm>
            <a:off x="2214371" y="2770976"/>
            <a:ext cx="4648067" cy="149030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整本借阅 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- 3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698" y="776179"/>
            <a:ext cx="6209814" cy="5469255"/>
          </a:xfrm>
          <a:prstGeom prst="rect">
            <a:avLst/>
          </a:prstGeom>
        </p:spPr>
      </p:pic>
      <p:sp>
        <p:nvSpPr>
          <p:cNvPr id="4" name="Rounded Rectangle 15"/>
          <p:cNvSpPr/>
          <p:nvPr/>
        </p:nvSpPr>
        <p:spPr>
          <a:xfrm>
            <a:off x="1674875" y="3715077"/>
            <a:ext cx="4524757" cy="2029624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454692" y="612566"/>
            <a:ext cx="4737308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选择借阅时间，点击下载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生成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.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acsm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格式文件，可通过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ADE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直接打开，或保存后拖到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ADE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中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692" y="2540209"/>
            <a:ext cx="4528353" cy="3705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整本借阅 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加入到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ADE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76179"/>
            <a:ext cx="12192000" cy="555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2" y="3005137"/>
            <a:ext cx="3990975" cy="2219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使用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5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：其他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693"/>
            <a:ext cx="12192000" cy="5341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192" y="2233978"/>
            <a:ext cx="3752228" cy="2578052"/>
          </a:xfrm>
          <a:prstGeom prst="rect">
            <a:avLst/>
          </a:prstGeom>
        </p:spPr>
      </p:pic>
      <p:sp>
        <p:nvSpPr>
          <p:cNvPr id="11" name="Down Arrow 6"/>
          <p:cNvSpPr>
            <a:spLocks noChangeArrowheads="1"/>
          </p:cNvSpPr>
          <p:nvPr/>
        </p:nvSpPr>
        <p:spPr bwMode="auto">
          <a:xfrm flipV="1">
            <a:off x="6096000" y="1587036"/>
            <a:ext cx="257175" cy="242888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Down Arrow 6"/>
          <p:cNvSpPr>
            <a:spLocks noChangeArrowheads="1"/>
          </p:cNvSpPr>
          <p:nvPr/>
        </p:nvSpPr>
        <p:spPr bwMode="auto">
          <a:xfrm flipV="1">
            <a:off x="6505575" y="1587036"/>
            <a:ext cx="257175" cy="242888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Down Arrow 6"/>
          <p:cNvSpPr>
            <a:spLocks noChangeArrowheads="1"/>
          </p:cNvSpPr>
          <p:nvPr/>
        </p:nvSpPr>
        <p:spPr bwMode="auto">
          <a:xfrm flipV="1">
            <a:off x="8213718" y="1587036"/>
            <a:ext cx="257175" cy="242888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在线书架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7306"/>
            <a:ext cx="12192000" cy="5622179"/>
          </a:xfrm>
          <a:prstGeom prst="rect">
            <a:avLst/>
          </a:prstGeom>
        </p:spPr>
      </p:pic>
      <p:sp>
        <p:nvSpPr>
          <p:cNvPr id="10" name="Rounded Rectangle 15"/>
          <p:cNvSpPr/>
          <p:nvPr/>
        </p:nvSpPr>
        <p:spPr>
          <a:xfrm>
            <a:off x="722376" y="3203013"/>
            <a:ext cx="2825496" cy="2997680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" name="Rounded Rectangle 15"/>
          <p:cNvSpPr/>
          <p:nvPr/>
        </p:nvSpPr>
        <p:spPr>
          <a:xfrm>
            <a:off x="5565648" y="5086993"/>
            <a:ext cx="981456" cy="482645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Rounded Rectangle 15"/>
          <p:cNvSpPr/>
          <p:nvPr/>
        </p:nvSpPr>
        <p:spPr>
          <a:xfrm>
            <a:off x="9457944" y="2818149"/>
            <a:ext cx="2164080" cy="482645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44" y="2174708"/>
            <a:ext cx="2380924" cy="137960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837974"/>
            <a:ext cx="12190268" cy="1231106"/>
          </a:xfrm>
        </p:spPr>
        <p:txBody>
          <a:bodyPr/>
          <a:lstStyle/>
          <a:p>
            <a:r>
              <a:rPr lang="zh-CN" altLang="en-US" sz="4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支持和服务</a:t>
            </a:r>
            <a:endParaRPr lang="en-US" sz="4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0388600" y="6591300"/>
            <a:ext cx="203200" cy="190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r"/>
            <a:fld id="{321B9476-21A0-4533-A148-15F555DF76B1}" type="slidenum"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获取帮助</a:t>
            </a:r>
            <a:endParaRPr lang="en-US" altLang="zh-CN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889" y="1759074"/>
            <a:ext cx="9331911" cy="4483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911"/>
            <a:ext cx="12192000" cy="388693"/>
          </a:xfrm>
          <a:prstGeom prst="rect">
            <a:avLst/>
          </a:prstGeom>
        </p:spPr>
      </p:pic>
      <p:sp>
        <p:nvSpPr>
          <p:cNvPr id="10" name="Rounded Rectangle 15"/>
          <p:cNvSpPr/>
          <p:nvPr/>
        </p:nvSpPr>
        <p:spPr>
          <a:xfrm>
            <a:off x="11141475" y="954934"/>
            <a:ext cx="550415" cy="482645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2336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- 1.EBC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独立检索平台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8666"/>
            <a:ext cx="12192000" cy="5847279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2698" y="3517225"/>
            <a:ext cx="4329403" cy="239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访问站点：</a:t>
            </a:r>
            <a:endParaRPr lang="en-US" altLang="zh-CN" sz="2135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2135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  <a:hlinkClick r:id="rId2" tooltip="" action="ppaction://hlinkfile"/>
              </a:rPr>
              <a:t>https://ebookcentral.proquest.com/lib/njitcn</a:t>
            </a:r>
            <a:r>
              <a:rPr lang="zh-CN" altLang="en-US" sz="2135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为</a:t>
            </a: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账户代码，查询图书馆网页获取登录链接，独立站点，拥有更多个性化功能</a:t>
            </a:r>
            <a:endParaRPr lang="en-US" altLang="zh-CN" sz="2135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该站点为独立检索平台</a:t>
            </a:r>
            <a:r>
              <a:rPr lang="en-US" altLang="zh-CN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, </a:t>
            </a: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支持移动访问和</a:t>
            </a:r>
            <a:r>
              <a:rPr lang="en-US" altLang="zh-CN" sz="2135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VPN/</a:t>
            </a:r>
            <a:r>
              <a:rPr lang="zh-CN" altLang="en-US" sz="2135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个人账号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远程访问</a:t>
            </a: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！</a:t>
            </a:r>
            <a:endParaRPr lang="en-US" altLang="zh-CN" sz="2135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722" y="981228"/>
            <a:ext cx="554542" cy="474367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0468948" y="1473007"/>
            <a:ext cx="172305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在右上角有登录登出标记，可创建个人账号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0388600" y="6591300"/>
            <a:ext cx="203200" cy="190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algn="r"/>
            <a:fld id="{321B9476-21A0-4533-A148-15F555DF76B1}" type="slidenum"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773" name="Rectangle 4"/>
          <p:cNvSpPr>
            <a:spLocks noGrp="1" noChangeArrowheads="1"/>
          </p:cNvSpPr>
          <p:nvPr>
            <p:ph idx="1"/>
          </p:nvPr>
        </p:nvSpPr>
        <p:spPr>
          <a:xfrm>
            <a:off x="567146" y="1148080"/>
            <a:ext cx="10972799" cy="4974424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Training webinars available regularly 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400" u="sng" dirty="0">
                <a:solidFill>
                  <a:srgbClr val="B5BF00"/>
                </a:solidFill>
                <a:latin typeface="华文楷体" panose="02010600040101010101" pitchFamily="2" charset="-122"/>
                <a:ea typeface="华文楷体" panose="02010600040101010101" pitchFamily="2" charset="-122"/>
                <a:hlinkClick r:id="rId1"/>
              </a:rPr>
              <a:t>http://www.proquest.com/go/webinars</a:t>
            </a:r>
            <a:endParaRPr lang="en-US" sz="2400" u="sng" dirty="0">
              <a:solidFill>
                <a:srgbClr val="B5B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  <a:hlinkClick r:id="rId2"/>
              </a:rPr>
              <a:t>https://internationalnews.proquest.com/blog/category/apac-cn/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04800" indent="-38100">
              <a:buNone/>
            </a:pP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Support Center: 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  <a:hlinkClick r:id="rId3"/>
              </a:rPr>
              <a:t>http://support.proquest.com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Email support: 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  <a:hlinkClick r:id="rId4"/>
              </a:rPr>
              <a:t>tsupport@proquest.com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获取帮助</a:t>
            </a:r>
            <a:endParaRPr lang="en-US" altLang="zh-CN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0" y="1170862"/>
            <a:ext cx="2943955" cy="29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53441" y="4568007"/>
            <a:ext cx="2194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QQ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群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230312268</a:t>
            </a:r>
            <a:endParaRPr lang="en-US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65" y="1245266"/>
            <a:ext cx="2943955" cy="297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53306" y="4566146"/>
            <a:ext cx="264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官方微信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endParaRPr lang="en-US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6713" y="4566147"/>
            <a:ext cx="2194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Bilibili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视频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ProQuest_China</a:t>
            </a:r>
            <a:endParaRPr lang="en-US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Picture 4" descr="A black sign with white tex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20" y="1064476"/>
            <a:ext cx="3383001" cy="3383001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274320" y="90447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获取帮助</a:t>
            </a:r>
            <a:endParaRPr lang="en-US" altLang="zh-CN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王剑飞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培训及咨询顾问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jim.wang@clarivate.com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个人账号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0824"/>
            <a:ext cx="8041730" cy="54074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65654" y="4321589"/>
            <a:ext cx="389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21C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注册须在</a:t>
            </a:r>
            <a:r>
              <a:rPr lang="en-US" altLang="zh-CN" sz="2800" b="1" dirty="0">
                <a:solidFill>
                  <a:srgbClr val="C21C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800" b="1" dirty="0">
                <a:solidFill>
                  <a:srgbClr val="C21C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范围内</a:t>
            </a:r>
            <a:endParaRPr lang="en-US" sz="2800" b="1" dirty="0">
              <a:solidFill>
                <a:srgbClr val="C21C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365654" y="906521"/>
            <a:ext cx="3069266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个人账号的作用：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1.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可用户名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/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密码实现远程访问；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2.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个人在线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EBC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信息管理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3.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整本下载（借阅）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必须创建个人账号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2336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- 2.ProQuest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合并检索平台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2699" y="5218466"/>
            <a:ext cx="12019302" cy="1077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访问站点：</a:t>
            </a:r>
            <a:endParaRPr lang="en-US" altLang="zh-CN" sz="2135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  <a:hlinkClick r:id="rId1"/>
              </a:rPr>
              <a:t>https://search.proquest.com/ebookcentral</a:t>
            </a:r>
            <a:r>
              <a:rPr lang="en-US" altLang="zh-CN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 </a:t>
            </a: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该站点可与</a:t>
            </a:r>
            <a:r>
              <a:rPr lang="en-US" altLang="zh-CN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ProQuest</a:t>
            </a: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平台其他资源合并检索 </a:t>
            </a:r>
            <a:r>
              <a:rPr lang="en-US" altLang="zh-CN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,    </a:t>
            </a: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支持移动访问和</a:t>
            </a:r>
            <a:r>
              <a:rPr lang="en-US" altLang="zh-CN" sz="2135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VPN/CARSI shibboleth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远程访问</a:t>
            </a: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！</a:t>
            </a:r>
            <a:endParaRPr lang="en-US" altLang="zh-CN" sz="2135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063"/>
            <a:ext cx="12192000" cy="451675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6418"/>
            <a:ext cx="12190268" cy="1292662"/>
          </a:xfrm>
        </p:spPr>
        <p:txBody>
          <a:bodyPr/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Ebook Central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平台检索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基本检索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7903"/>
            <a:ext cx="12192000" cy="57114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6359" y="3648110"/>
            <a:ext cx="309744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1" dirty="0"/>
              <a:t>"internet of things"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3749"/>
            <a:ext cx="12192000" cy="573478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619549" y="3205716"/>
            <a:ext cx="1738045" cy="446567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428539" y="3122064"/>
            <a:ext cx="334625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命中图书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/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书中章节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2685" y="2575249"/>
            <a:ext cx="2838484" cy="3760779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59332" y="5812808"/>
            <a:ext cx="632363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出版年、主题、作者、语言等分面查看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71297" y="3511255"/>
            <a:ext cx="2460175" cy="446567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30926" y="3961370"/>
            <a:ext cx="183915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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限本馆可用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无使用限制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22748" y="2041864"/>
            <a:ext cx="3108871" cy="680720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" y="9545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高级检索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9459"/>
            <a:ext cx="12192000" cy="5256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762" y="1052512"/>
            <a:ext cx="2205038" cy="790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45" y="3904294"/>
            <a:ext cx="1860440" cy="2590800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144" y="2051121"/>
            <a:ext cx="7492349" cy="1778529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685003" y="1978090"/>
            <a:ext cx="2838484" cy="3908361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p="http://schemas.openxmlformats.org/presentationml/2006/main">
  <p:tag name="ARTICULATE_SLIDE_THUMBNAIL_REFRESH" val="1"/>
</p:tagLst>
</file>

<file path=ppt/tags/tag10.xml><?xml version="1.0" encoding="utf-8"?>
<p:tagLst xmlns:p="http://schemas.openxmlformats.org/presentationml/2006/main">
  <p:tag name="ARTICULATE_SLIDE_THUMBNAIL_REFRESH" val="1"/>
</p:tagLst>
</file>

<file path=ppt/tags/tag11.xml><?xml version="1.0" encoding="utf-8"?>
<p:tagLst xmlns:p="http://schemas.openxmlformats.org/presentationml/2006/main">
  <p:tag name="ARTICULATE_SLIDE_THUMBNAIL_REFRESH" val="1"/>
</p:tagLst>
</file>

<file path=ppt/tags/tag12.xml><?xml version="1.0" encoding="utf-8"?>
<p:tagLst xmlns:p="http://schemas.openxmlformats.org/presentationml/2006/main">
  <p:tag name="ARTICULATE_SLIDE_THUMBNAIL_REFRESH" val="1"/>
</p:tagLst>
</file>

<file path=ppt/tags/tag13.xml><?xml version="1.0" encoding="utf-8"?>
<p:tagLst xmlns:p="http://schemas.openxmlformats.org/presentationml/2006/main">
  <p:tag name="ARTICULATE_SLIDE_THUMBNAIL_REFRESH" val="1"/>
</p:tagLst>
</file>

<file path=ppt/tags/tag14.xml><?xml version="1.0" encoding="utf-8"?>
<p:tagLst xmlns:p="http://schemas.openxmlformats.org/presentationml/2006/main">
  <p:tag name="ARTICULATE_SLIDE_THUMBNAIL_REFRESH" val="1"/>
</p:tagLst>
</file>

<file path=ppt/tags/tag15.xml><?xml version="1.0" encoding="utf-8"?>
<p:tagLst xmlns:p="http://schemas.openxmlformats.org/presentationml/2006/main">
  <p:tag name="ARTICULATE_SLIDE_THUMBNAIL_REFRESH" val="1"/>
</p:tagLst>
</file>

<file path=ppt/tags/tag16.xml><?xml version="1.0" encoding="utf-8"?>
<p:tagLst xmlns:p="http://schemas.openxmlformats.org/presentationml/2006/main">
  <p:tag name="ARTICULATE_SLIDE_THUMBNAIL_REFRESH" val="1"/>
</p:tagLst>
</file>

<file path=ppt/tags/tag17.xml><?xml version="1.0" encoding="utf-8"?>
<p:tagLst xmlns:p="http://schemas.openxmlformats.org/presentationml/2006/main">
  <p:tag name="ARTICULATE_SLIDE_THUMBNAIL_REFRESH" val="1"/>
</p:tagLst>
</file>

<file path=ppt/tags/tag18.xml><?xml version="1.0" encoding="utf-8"?>
<p:tagLst xmlns:p="http://schemas.openxmlformats.org/presentationml/2006/main">
  <p:tag name="ARTICULATE_SLIDE_THUMBNAIL_REFRESH" val="1"/>
</p:tagLst>
</file>

<file path=ppt/tags/tag19.xml><?xml version="1.0" encoding="utf-8"?>
<p:tagLst xmlns:p="http://schemas.openxmlformats.org/presentationml/2006/main">
  <p:tag name="ARTICULATE_SLIDE_THUMBNAIL_REFRESH" val="1"/>
</p:tagLst>
</file>

<file path=ppt/tags/tag2.xml><?xml version="1.0" encoding="utf-8"?>
<p:tagLst xmlns:p="http://schemas.openxmlformats.org/presentationml/2006/main">
  <p:tag name="ARTICULATE_SLIDE_THUMBNAIL_REFRESH" val="1"/>
</p:tagLst>
</file>

<file path=ppt/tags/tag20.xml><?xml version="1.0" encoding="utf-8"?>
<p:tagLst xmlns:p="http://schemas.openxmlformats.org/presentationml/2006/main">
  <p:tag name="ARTICULATE_SLIDE_THUMBNAIL_REFRESH" val="1"/>
</p:tagLst>
</file>

<file path=ppt/tags/tag21.xml><?xml version="1.0" encoding="utf-8"?>
<p:tagLst xmlns:p="http://schemas.openxmlformats.org/presentationml/2006/main">
  <p:tag name="ARTICULATE_SLIDE_THUMBNAIL_REFRESH" val="1"/>
</p:tagLst>
</file>

<file path=ppt/tags/tag22.xml><?xml version="1.0" encoding="utf-8"?>
<p:tagLst xmlns:p="http://schemas.openxmlformats.org/presentationml/2006/main">
  <p:tag name="ARTICULATE_SLIDE_THUMBNAIL_REFRESH" val="1"/>
</p:tagLst>
</file>

<file path=ppt/tags/tag23.xml><?xml version="1.0" encoding="utf-8"?>
<p:tagLst xmlns:p="http://schemas.openxmlformats.org/presentationml/2006/main">
  <p:tag name="ARTICULATE_SLIDE_THUMBNAIL_REFRESH" val="1"/>
</p:tagLst>
</file>

<file path=ppt/tags/tag24.xml><?xml version="1.0" encoding="utf-8"?>
<p:tagLst xmlns:p="http://schemas.openxmlformats.org/presentationml/2006/main">
  <p:tag name="ARTICULATE_SLIDE_THUMBNAIL_REFRESH" val="1"/>
</p:tagLst>
</file>

<file path=ppt/tags/tag25.xml><?xml version="1.0" encoding="utf-8"?>
<p:tagLst xmlns:p="http://schemas.openxmlformats.org/presentationml/2006/main">
  <p:tag name="ARTICULATE_SLIDE_THUMBNAIL_REFRESH" val="1"/>
</p:tagLst>
</file>

<file path=ppt/tags/tag26.xml><?xml version="1.0" encoding="utf-8"?>
<p:tagLst xmlns:p="http://schemas.openxmlformats.org/presentationml/2006/main">
  <p:tag name="ARTICULATE_SLIDE_THUMBNAIL_REFRESH" val="1"/>
</p:tagLst>
</file>

<file path=ppt/tags/tag27.xml><?xml version="1.0" encoding="utf-8"?>
<p:tagLst xmlns:p="http://schemas.openxmlformats.org/presentationml/2006/main">
  <p:tag name="ARTICULATE_SLIDE_THUMBNAIL_REFRESH" val="1"/>
</p:tagLst>
</file>

<file path=ppt/tags/tag28.xml><?xml version="1.0" encoding="utf-8"?>
<p:tagLst xmlns:p="http://schemas.openxmlformats.org/presentationml/2006/main">
  <p:tag name="ARTICULATE_SLIDE_THUMBNAIL_REFRESH" val="1"/>
</p:tagLst>
</file>

<file path=ppt/tags/tag29.xml><?xml version="1.0" encoding="utf-8"?>
<p:tagLst xmlns:p="http://schemas.openxmlformats.org/presentationml/2006/main">
  <p:tag name="ARTICULATE_SLIDE_THUMBNAIL_REFRESH" val="1"/>
</p:tagLst>
</file>

<file path=ppt/tags/tag3.xml><?xml version="1.0" encoding="utf-8"?>
<p:tagLst xmlns:p="http://schemas.openxmlformats.org/presentationml/2006/main">
  <p:tag name="ARTICULATE_SLIDE_THUMBNAIL_REFRESH" val="1"/>
</p:tagLst>
</file>

<file path=ppt/tags/tag30.xml><?xml version="1.0" encoding="utf-8"?>
<p:tagLst xmlns:p="http://schemas.openxmlformats.org/presentationml/2006/main">
  <p:tag name="ARTICULATE_DESIGN_ID_OFFICE THEME" val="TKQcHTfB"/>
  <p:tag name="ARTICULATE_SLIDE_COUNT" val="15"/>
  <p:tag name="ARTICULATE_PROJECT_OPEN" val="0"/>
  <p:tag name="KSO_WPP_MARK_KEY" val="de4a76fd-8a2a-4bfb-abce-febde19228d2"/>
  <p:tag name="COMMONDATA" val="eyJoZGlkIjoiMjQ2N2UzYTZjMWI1Mzg5MGFiZDQwN2NkOGVjMmI3NzMifQ=="/>
</p:tagLst>
</file>

<file path=ppt/tags/tag4.xml><?xml version="1.0" encoding="utf-8"?>
<p:tagLst xmlns:p="http://schemas.openxmlformats.org/presentationml/2006/main">
  <p:tag name="ARTICULATE_SLIDE_THUMBNAIL_REFRESH" val="1"/>
</p:tagLst>
</file>

<file path=ppt/tags/tag5.xml><?xml version="1.0" encoding="utf-8"?>
<p:tagLst xmlns:p="http://schemas.openxmlformats.org/presentationml/2006/main">
  <p:tag name="ARTICULATE_SLIDE_THUMBNAIL_REFRESH" val="1"/>
</p:tagLst>
</file>

<file path=ppt/tags/tag6.xml><?xml version="1.0" encoding="utf-8"?>
<p:tagLst xmlns:p="http://schemas.openxmlformats.org/presentationml/2006/main">
  <p:tag name="ARTICULATE_SLIDE_THUMBNAIL_REFRESH" val="1"/>
</p:tagLst>
</file>

<file path=ppt/tags/tag7.xml><?xml version="1.0" encoding="utf-8"?>
<p:tagLst xmlns:p="http://schemas.openxmlformats.org/presentationml/2006/main">
  <p:tag name="ARTICULATE_SLIDE_THUMBNAIL_REFRESH" val="1"/>
</p:tagLst>
</file>

<file path=ppt/tags/tag8.xml><?xml version="1.0" encoding="utf-8"?>
<p:tagLst xmlns:p="http://schemas.openxmlformats.org/presentationml/2006/main">
  <p:tag name="ARTICULATE_SLIDE_THUMBNAIL_REFRESH" val="1"/>
</p:tagLst>
</file>

<file path=ppt/tags/tag9.xml><?xml version="1.0" encoding="utf-8"?>
<p:tagLst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roQuest 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0000"/>
      </a:accent2>
      <a:accent3>
        <a:srgbClr val="7F7F7F"/>
      </a:accent3>
      <a:accent4>
        <a:srgbClr val="52B1DF"/>
      </a:accent4>
      <a:accent5>
        <a:srgbClr val="EDDC01"/>
      </a:accent5>
      <a:accent6>
        <a:srgbClr val="96D3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roQuest 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0000"/>
      </a:accent2>
      <a:accent3>
        <a:srgbClr val="7F7F7F"/>
      </a:accent3>
      <a:accent4>
        <a:srgbClr val="52B1DF"/>
      </a:accent4>
      <a:accent5>
        <a:srgbClr val="EDDC01"/>
      </a:accent5>
      <a:accent6>
        <a:srgbClr val="96D3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Global Training PPT Template</Template>
  <TotalTime>0</TotalTime>
  <Words>1253</Words>
  <Application>WPS 演示</Application>
  <PresentationFormat>Widescreen</PresentationFormat>
  <Paragraphs>138</Paragraphs>
  <Slides>32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宋体</vt:lpstr>
      <vt:lpstr>Wingdings</vt:lpstr>
      <vt:lpstr>Arial</vt:lpstr>
      <vt:lpstr>Open Sans Light</vt:lpstr>
      <vt:lpstr>Times New Roman</vt:lpstr>
      <vt:lpstr>Open Sans Semibold</vt:lpstr>
      <vt:lpstr>Segoe Print</vt:lpstr>
      <vt:lpstr>Georgia</vt:lpstr>
      <vt:lpstr>微软雅黑</vt:lpstr>
      <vt:lpstr>MS PGothic</vt:lpstr>
      <vt:lpstr>Arial Unicode MS</vt:lpstr>
      <vt:lpstr>Roboto Regular</vt:lpstr>
      <vt:lpstr>Arial Unicode MS</vt:lpstr>
      <vt:lpstr>Calibri Light</vt:lpstr>
      <vt:lpstr>Calibri</vt:lpstr>
      <vt:lpstr>等线</vt:lpstr>
      <vt:lpstr>华文楷体</vt:lpstr>
      <vt:lpstr>Office Theme</vt:lpstr>
      <vt:lpstr>ProQuest Ebook Central 学术电子书</vt:lpstr>
      <vt:lpstr>ProQuest Ebook Central数据库登录</vt:lpstr>
      <vt:lpstr>登录- 1.EBC独立检索平台</vt:lpstr>
      <vt:lpstr>个人账号</vt:lpstr>
      <vt:lpstr>登录- 2.ProQuest合并检索平台</vt:lpstr>
      <vt:lpstr>ProQuest Ebook Central平台检索</vt:lpstr>
      <vt:lpstr>基本检索</vt:lpstr>
      <vt:lpstr>检索结果</vt:lpstr>
      <vt:lpstr>高级检索</vt:lpstr>
      <vt:lpstr>检索结果</vt:lpstr>
      <vt:lpstr>浏览主题</vt:lpstr>
      <vt:lpstr>按主题查看</vt:lpstr>
      <vt:lpstr>书中检索</vt:lpstr>
      <vt:lpstr>检中结果</vt:lpstr>
      <vt:lpstr>ProQuest Ebook Central电子书利用</vt:lpstr>
      <vt:lpstr>电子书页面</vt:lpstr>
      <vt:lpstr>使用1. 保存成PDF(节）</vt:lpstr>
      <vt:lpstr>使用1. 保存成PDF</vt:lpstr>
      <vt:lpstr>使用2. 标注（颜色/文字）</vt:lpstr>
      <vt:lpstr>使用3：内容复制（引用）</vt:lpstr>
      <vt:lpstr>使用4：完全下载（整本借阅）</vt:lpstr>
      <vt:lpstr>整本借阅 - 1</vt:lpstr>
      <vt:lpstr>整本借阅 - 2</vt:lpstr>
      <vt:lpstr>整本借阅 - 3</vt:lpstr>
      <vt:lpstr>整本借阅 – 加入到ADE</vt:lpstr>
      <vt:lpstr>使用5：其他</vt:lpstr>
      <vt:lpstr>在线书架</vt:lpstr>
      <vt:lpstr>支持和服务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PQC ppt</dc:title>
  <dc:creator>Linda Cubias</dc:creator>
  <cp:lastModifiedBy>小俊俊</cp:lastModifiedBy>
  <cp:revision>161</cp:revision>
  <cp:lastPrinted>2018-01-11T20:51:00Z</cp:lastPrinted>
  <dcterms:created xsi:type="dcterms:W3CDTF">2018-11-12T15:49:00Z</dcterms:created>
  <dcterms:modified xsi:type="dcterms:W3CDTF">2025-02-28T07:13:21Z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586EADD8-C591-477F-A6B3-9BAB5166FD91</vt:lpwstr>
  </property>
  <property fmtid="{D5CDD505-2E9C-101B-9397-08002B2CF9AE}" pid="3" name="ArticulatePath">
    <vt:lpwstr>https://myproquest-my.sharepoint.com/personal/jennifer_cornell_proquest_com/Documents/PQ_Education_template_v1</vt:lpwstr>
  </property>
  <property fmtid="{D5CDD505-2E9C-101B-9397-08002B2CF9AE}" pid="4" name="ContentTypeId">
    <vt:lpwstr>0x01010081F5307B948C904192ECB5497D8C5438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Governance Status">
    <vt:lpwstr>Final Version</vt:lpwstr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KSOProductBuildVer">
    <vt:lpwstr>2052-12.1.0.19770</vt:lpwstr>
  </property>
  <property fmtid="{D5CDD505-2E9C-101B-9397-08002B2CF9AE}" pid="11" name="ICV">
    <vt:lpwstr>84AD0519C42C491699DC8548435C72BF_13</vt:lpwstr>
  </property>
</Properties>
</file>